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bff86ce5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8bff86ce5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1815ca1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91815ca1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1815ca1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1815ca1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1815ca1d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1815ca1d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1815ca1d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91815ca1d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1815ca1d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91815ca1d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1815ca1d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1815ca1d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1815ca1d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1815ca1d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1815ca1d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1815ca1d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1815ca1d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1815ca1d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8c134b788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8c134b788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c134b788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c134b788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acea967c3_4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9acea967c3_4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8c134b788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8c134b788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342de7ac2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342de7ac2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bff86ce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bff86ce5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bff86ce5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bff86ce5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c134b788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c134b788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e996e80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8e996e80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ome_video_game_console#Released_systems" TargetMode="External"/><Relationship Id="rId3" Type="http://schemas.openxmlformats.org/officeDocument/2006/relationships/hyperlink" Target="https://www.kaggle.com/datasets/kasumil5x/howlongtobeat-games-completion-times" TargetMode="External"/><Relationship Id="rId7" Type="http://schemas.openxmlformats.org/officeDocument/2006/relationships/hyperlink" Target="https://howlongtobeat.com/sta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vgchartz.com/charts/platform_totals/Hardware.php/" TargetMode="External"/><Relationship Id="rId5" Type="http://schemas.openxmlformats.org/officeDocument/2006/relationships/hyperlink" Target="https://www.kaggle.com/datasets/baynebrannen/video-game-sales-2020" TargetMode="External"/><Relationship Id="rId4" Type="http://schemas.openxmlformats.org/officeDocument/2006/relationships/hyperlink" Target="https://www.kaggle.com/datasets/andreshg/videogamescompaniesregion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wlongtobeat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4050" y="1799850"/>
            <a:ext cx="85206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Long To Beat 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248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779"/>
              <a:t>BORWEI HUANG, MATTEO LANDO, DANIEL LUPU, ENRICO SGARBOSSA</a:t>
            </a:r>
            <a:endParaRPr sz="1779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85650" cy="13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727000" y="4390425"/>
            <a:ext cx="369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Master’s Degree in Computer Engineering Academic Year 2022/2023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403150" y="298449"/>
            <a:ext cx="433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dirty="0"/>
              <a:t>DATABASE 2 - GROUP PROJECT</a:t>
            </a:r>
            <a:endParaRPr sz="2000" dirty="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703" y="0"/>
            <a:ext cx="2020297" cy="1283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Query 1 - How many games per platform?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l="8395" t="23625" r="2006" b="19280"/>
          <a:stretch/>
        </p:blipFill>
        <p:spPr>
          <a:xfrm>
            <a:off x="0" y="1530650"/>
            <a:ext cx="9144003" cy="32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Query 2 - Do people play the same game the most time on Nintendo Switch or on PC?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l="6616" t="20980" r="1107" b="20805"/>
          <a:stretch/>
        </p:blipFill>
        <p:spPr>
          <a:xfrm>
            <a:off x="0" y="1550500"/>
            <a:ext cx="9144003" cy="32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/>
              <a:t>Query 3 - Are the number of games released before 2013 on PC more than the ones released after 2013?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l="6901" t="20980" r="7679" b="20642"/>
          <a:stretch/>
        </p:blipFill>
        <p:spPr>
          <a:xfrm>
            <a:off x="0" y="1628310"/>
            <a:ext cx="9144003" cy="3515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Query 4 - How many adventure games are released on pc?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l="6938" t="20811" r="1284" b="24752"/>
          <a:stretch/>
        </p:blipFill>
        <p:spPr>
          <a:xfrm>
            <a:off x="0" y="1730410"/>
            <a:ext cx="9144003" cy="305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/>
              <a:t>Query 5 - How many copies sold the most appreciated games ?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l="6972" t="20489" r="1166" b="31603"/>
          <a:stretch/>
        </p:blipFill>
        <p:spPr>
          <a:xfrm>
            <a:off x="0" y="1952768"/>
            <a:ext cx="9144003" cy="268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/>
              <a:t>Query 6 - How many exclusive games each popular platform has?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l="7173" t="20981" r="617" b="35051"/>
          <a:stretch/>
        </p:blipFill>
        <p:spPr>
          <a:xfrm>
            <a:off x="0" y="1810918"/>
            <a:ext cx="9144003" cy="245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/>
              <a:t>Query 7 - What are the most praised games by the critic?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l="7248" t="28489" r="1577"/>
          <a:stretch/>
        </p:blipFill>
        <p:spPr>
          <a:xfrm>
            <a:off x="0" y="1109185"/>
            <a:ext cx="9144003" cy="403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/>
              <a:t>Query 8 - How long does it take to beat the most played Pokémon games?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l="7110" t="26892" r="9826" b="18056"/>
          <a:stretch/>
        </p:blipFill>
        <p:spPr>
          <a:xfrm>
            <a:off x="0" y="1456835"/>
            <a:ext cx="9144003" cy="340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/>
              <a:t>Total games and correlated data in the graph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l="7106" t="20977" r="5050" b="22492"/>
          <a:stretch/>
        </p:blipFill>
        <p:spPr>
          <a:xfrm>
            <a:off x="-5950" y="1297402"/>
            <a:ext cx="9155901" cy="3314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/>
              <a:t>RDF Triples, Nodes, Attributes and Edges in the graph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l="7035" t="21104" r="9212" b="22115"/>
          <a:stretch/>
        </p:blipFill>
        <p:spPr>
          <a:xfrm>
            <a:off x="0" y="1186275"/>
            <a:ext cx="9143997" cy="34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11700" y="288100"/>
            <a:ext cx="8520600" cy="6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/>
              <a:t>Source datasets</a:t>
            </a:r>
            <a:endParaRPr sz="2800"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11700" y="1181175"/>
            <a:ext cx="8520600" cy="3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968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250" b="1" dirty="0"/>
              <a:t>games.csv</a:t>
            </a:r>
            <a:r>
              <a:rPr lang="it" sz="1250" dirty="0"/>
              <a:t> and </a:t>
            </a:r>
            <a:r>
              <a:rPr lang="it" sz="1250" b="1" dirty="0"/>
              <a:t>completion_time.csv</a:t>
            </a:r>
            <a:r>
              <a:rPr lang="it" sz="1250" dirty="0"/>
              <a:t> → game data and from www.howlongtobeat.com. Retrieved from </a:t>
            </a:r>
            <a:r>
              <a:rPr lang="it" sz="1250" u="sng" dirty="0">
                <a:solidFill>
                  <a:schemeClr val="hlink"/>
                </a:solidFill>
                <a:hlinkClick r:id="rId3"/>
              </a:rPr>
              <a:t>https://www.kaggle.com/datasets/kasumil5x/howlongtobeat-games-completion-times</a:t>
            </a:r>
            <a:endParaRPr sz="125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457200" lvl="0" indent="-30968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250" b="1" dirty="0"/>
              <a:t>indie-game-developers.csv </a:t>
            </a:r>
            <a:r>
              <a:rPr lang="it" sz="1250" dirty="0"/>
              <a:t>and </a:t>
            </a:r>
            <a:r>
              <a:rPr lang="it" sz="1250" b="1" dirty="0"/>
              <a:t>video-games-developers.csv</a:t>
            </a:r>
            <a:r>
              <a:rPr lang="it" sz="1250" dirty="0"/>
              <a:t> → developer names with the headquarters country and notable games. Retrieved from </a:t>
            </a:r>
            <a:r>
              <a:rPr lang="it" sz="1250" u="sng" dirty="0">
                <a:solidFill>
                  <a:schemeClr val="hlink"/>
                </a:solidFill>
                <a:hlinkClick r:id="rId4"/>
              </a:rPr>
              <a:t>https://www.kaggle.com/datasets/andreshg/videogamescompaniesregions</a:t>
            </a:r>
            <a:endParaRPr sz="125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457200" lvl="0" indent="-30968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250" b="1" dirty="0"/>
              <a:t>vgchartz-7_7_2020.csv</a:t>
            </a:r>
            <a:r>
              <a:rPr lang="it" sz="1250" dirty="0"/>
              <a:t> → sales data for videogames present on the vgchartz website. Retrieved from </a:t>
            </a:r>
            <a:r>
              <a:rPr lang="it" sz="1250" u="sng" dirty="0">
                <a:solidFill>
                  <a:schemeClr val="hlink"/>
                </a:solidFill>
                <a:hlinkClick r:id="rId5"/>
              </a:rPr>
              <a:t>https://www.kaggle.com/datasets/baynebrannen/video-game-sales-2020</a:t>
            </a:r>
            <a:endParaRPr sz="125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457200" lvl="0" indent="-30968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250" dirty="0"/>
              <a:t>plaforms/</a:t>
            </a:r>
            <a:r>
              <a:rPr lang="it" sz="1250" b="1" dirty="0"/>
              <a:t>console_sales_vgchartz.csv</a:t>
            </a:r>
            <a:r>
              <a:rPr lang="it" sz="1250" dirty="0"/>
              <a:t> → sales data for console platforms. Retreived from the web page </a:t>
            </a:r>
            <a:r>
              <a:rPr lang="it" sz="1250" u="sng" dirty="0">
                <a:solidFill>
                  <a:schemeClr val="hlink"/>
                </a:solidFill>
                <a:hlinkClick r:id="rId6"/>
              </a:rPr>
              <a:t>https://www.vgchartz.com/charts/platform_totals/Hardware.php/</a:t>
            </a:r>
            <a:endParaRPr sz="125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457200" lvl="0" indent="-30968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250" dirty="0"/>
              <a:t>plaforms/</a:t>
            </a:r>
            <a:r>
              <a:rPr lang="it" sz="1250" b="1" dirty="0"/>
              <a:t>platforms_hltb.txt</a:t>
            </a:r>
            <a:r>
              <a:rPr lang="it" sz="1250" dirty="0"/>
              <a:t> and platforms/</a:t>
            </a:r>
            <a:r>
              <a:rPr lang="it" sz="1250" b="1" dirty="0"/>
              <a:t>popular_platforms_hltb.txt</a:t>
            </a:r>
            <a:r>
              <a:rPr lang="it" sz="1250" dirty="0"/>
              <a:t> → list of console platforms available on the howlongtobeat website. Retrieved from </a:t>
            </a:r>
            <a:r>
              <a:rPr lang="it" sz="1250" u="sng" dirty="0">
                <a:solidFill>
                  <a:schemeClr val="hlink"/>
                </a:solidFill>
                <a:hlinkClick r:id="rId7"/>
              </a:rPr>
              <a:t>https://howlongtobeat.com/stats</a:t>
            </a:r>
            <a:endParaRPr sz="125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u="sng" dirty="0"/>
          </a:p>
          <a:p>
            <a:pPr marL="457200" lvl="0" indent="-309684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250" dirty="0"/>
              <a:t>platforms/</a:t>
            </a:r>
            <a:r>
              <a:rPr lang="it" sz="1250" b="1" dirty="0"/>
              <a:t>platforms_wikipedia.csv</a:t>
            </a:r>
            <a:r>
              <a:rPr lang="it" sz="1250" dirty="0"/>
              <a:t> table with console platforms information. Retrieved from </a:t>
            </a:r>
            <a:r>
              <a:rPr lang="it" sz="1250" u="sng" dirty="0">
                <a:solidFill>
                  <a:schemeClr val="hlink"/>
                </a:solidFill>
                <a:hlinkClick r:id="rId8"/>
              </a:rPr>
              <a:t>https://en.wikipedia.org/wiki/Home_video_game_console#Released_systems</a:t>
            </a:r>
            <a:endParaRPr sz="1250"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2123400" y="2217360"/>
            <a:ext cx="48972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020" dirty="0"/>
              <a:t>Thank you for the attention!</a:t>
            </a:r>
            <a:endParaRPr sz="3020" dirty="0"/>
          </a:p>
        </p:txBody>
      </p:sp>
      <p:pic>
        <p:nvPicPr>
          <p:cNvPr id="2" name="Google Shape;56;p13">
            <a:extLst>
              <a:ext uri="{FF2B5EF4-FFF2-40B4-BE49-F238E27FC236}">
                <a16:creationId xmlns:a16="http://schemas.microsoft.com/office/drawing/2014/main" id="{22315CF7-007D-7061-584A-9DCB2811A3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85650" cy="13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9;p13">
            <a:extLst>
              <a:ext uri="{FF2B5EF4-FFF2-40B4-BE49-F238E27FC236}">
                <a16:creationId xmlns:a16="http://schemas.microsoft.com/office/drawing/2014/main" id="{034B9B63-4670-2A78-199B-602B20BB2F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075" y="0"/>
            <a:ext cx="2218925" cy="13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0" y="296475"/>
            <a:ext cx="8520600" cy="7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/>
              <a:t>Completion time</a:t>
            </a:r>
            <a:endParaRPr sz="280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76150" y="1314100"/>
            <a:ext cx="8749800" cy="20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10000"/>
          </a:bodyPr>
          <a:lstStyle/>
          <a:p>
            <a:pPr marL="457200" lvl="0" indent="-34210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5500"/>
              <a:t>Each game is being played on a platform, for example Playstation 3.</a:t>
            </a: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0"/>
          </a:p>
          <a:p>
            <a:pPr marL="457200" lvl="0" indent="-34210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5500"/>
              <a:t>Users insert their </a:t>
            </a:r>
            <a:r>
              <a:rPr lang="it" sz="5500" b="1"/>
              <a:t>completion status</a:t>
            </a:r>
            <a:r>
              <a:rPr lang="it" sz="5500"/>
              <a:t> (main story, main story plus, 100%) and the </a:t>
            </a:r>
            <a:r>
              <a:rPr lang="it" sz="5500" b="1"/>
              <a:t>completion time</a:t>
            </a:r>
            <a:r>
              <a:rPr lang="it" sz="5500"/>
              <a:t> into the website. Number of users that inserted data for a given game and platform referred to as “polledTime”.</a:t>
            </a:r>
            <a:endParaRPr sz="5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100" y="3027950"/>
            <a:ext cx="2885200" cy="14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76150" y="3241350"/>
            <a:ext cx="5576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We used </a:t>
            </a:r>
            <a:r>
              <a:rPr lang="it" sz="1800" b="1">
                <a:solidFill>
                  <a:schemeClr val="dk2"/>
                </a:solidFill>
              </a:rPr>
              <a:t>Scrapy</a:t>
            </a:r>
            <a:r>
              <a:rPr lang="it" sz="1800">
                <a:solidFill>
                  <a:schemeClr val="dk2"/>
                </a:solidFill>
              </a:rPr>
              <a:t>, a Python library to crawl the website and extract this information, based on the IDs we have in “games.csv”.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/>
              <a:t>Mixed merging approach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Games and their completion time have the same source website (</a:t>
            </a:r>
            <a:r>
              <a:rPr lang="it" u="sng">
                <a:solidFill>
                  <a:schemeClr val="hlink"/>
                </a:solidFill>
                <a:hlinkClick r:id="rId3"/>
              </a:rPr>
              <a:t>www.howlongtobeat.com</a:t>
            </a:r>
            <a:r>
              <a:rPr lang="it"/>
              <a:t>) → </a:t>
            </a:r>
            <a:r>
              <a:rPr lang="it" b="1"/>
              <a:t>Exact match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Games, Platforms and Companies are entities that have a registered official name in the real world → </a:t>
            </a:r>
            <a:r>
              <a:rPr lang="it" b="1"/>
              <a:t>Exact match</a:t>
            </a:r>
            <a:endParaRPr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Same resource with alternative names from different datasets → </a:t>
            </a:r>
            <a:r>
              <a:rPr lang="it" b="1"/>
              <a:t>Duplicates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/>
              <a:t>Entity matching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Datasets refers to the same entity with different names → </a:t>
            </a:r>
            <a:r>
              <a:rPr lang="it" b="1"/>
              <a:t>Manual match</a:t>
            </a:r>
            <a:endParaRPr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Use of python dictionary 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820"/>
              <a:t>Model </a:t>
            </a:r>
            <a:endParaRPr sz="282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465864" cy="42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13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820"/>
              <a:t>Focus I</a:t>
            </a:r>
            <a:endParaRPr sz="2820"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12503" t="37175" r="64725" b="36020"/>
          <a:stretch/>
        </p:blipFill>
        <p:spPr>
          <a:xfrm>
            <a:off x="6380200" y="2725050"/>
            <a:ext cx="2763802" cy="182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35078" t="37175" r="46479" b="36020"/>
          <a:stretch/>
        </p:blipFill>
        <p:spPr>
          <a:xfrm>
            <a:off x="6937550" y="135550"/>
            <a:ext cx="2238398" cy="18299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6937550" y="4585150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ENUMERATION</a:t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6905700" y="1965513"/>
            <a:ext cx="223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 AN ENUMERATION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l="18823" t="7220" r="5789" b="18869"/>
          <a:stretch/>
        </p:blipFill>
        <p:spPr>
          <a:xfrm>
            <a:off x="0" y="817087"/>
            <a:ext cx="6363576" cy="35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3468775" y="4172025"/>
            <a:ext cx="245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Company represents both developers and platform manufacturers</a:t>
            </a:r>
            <a:endParaRPr sz="1200"/>
          </a:p>
        </p:txBody>
      </p:sp>
      <p:sp>
        <p:nvSpPr>
          <p:cNvPr id="103" name="Google Shape;103;p19"/>
          <p:cNvSpPr txBox="1"/>
          <p:nvPr/>
        </p:nvSpPr>
        <p:spPr>
          <a:xfrm>
            <a:off x="45275" y="4477425"/>
            <a:ext cx="193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Using names to identify resources and not numbers.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e.g. </a:t>
            </a:r>
            <a:r>
              <a:rPr lang="it" sz="1100" i="1"/>
              <a:t>hltb:the-last-of-us</a:t>
            </a:r>
            <a:endParaRPr sz="1100" i="1"/>
          </a:p>
        </p:txBody>
      </p:sp>
      <p:sp>
        <p:nvSpPr>
          <p:cNvPr id="104" name="Google Shape;104;p19"/>
          <p:cNvSpPr/>
          <p:nvPr/>
        </p:nvSpPr>
        <p:spPr>
          <a:xfrm>
            <a:off x="655175" y="4172025"/>
            <a:ext cx="715500" cy="140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19"/>
          <p:cNvCxnSpPr>
            <a:stCxn id="104" idx="2"/>
            <a:endCxn id="103" idx="0"/>
          </p:cNvCxnSpPr>
          <p:nvPr/>
        </p:nvCxnSpPr>
        <p:spPr>
          <a:xfrm>
            <a:off x="1012925" y="4312125"/>
            <a:ext cx="0" cy="16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19"/>
          <p:cNvSpPr txBox="1"/>
          <p:nvPr/>
        </p:nvSpPr>
        <p:spPr>
          <a:xfrm>
            <a:off x="4009400" y="681100"/>
            <a:ext cx="2211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/>
              <a:t>Beat 'em Up</a:t>
            </a:r>
            <a:r>
              <a:rPr lang="it" sz="1200"/>
              <a:t>, </a:t>
            </a:r>
            <a:r>
              <a:rPr lang="it" sz="1200" i="1"/>
              <a:t>Beat 'em up </a:t>
            </a:r>
            <a:r>
              <a:rPr lang="it" sz="1200"/>
              <a:t>and  </a:t>
            </a:r>
            <a:r>
              <a:rPr lang="it" sz="1200" i="1"/>
              <a:t>beat 'em up</a:t>
            </a:r>
            <a:r>
              <a:rPr lang="it" sz="1200"/>
              <a:t> identified by URI  :</a:t>
            </a:r>
            <a:r>
              <a:rPr lang="it" sz="1200">
                <a:solidFill>
                  <a:schemeClr val="dk1"/>
                </a:solidFill>
              </a:rPr>
              <a:t>beat--em-up</a:t>
            </a:r>
            <a:endParaRPr sz="1200"/>
          </a:p>
        </p:txBody>
      </p:sp>
      <p:cxnSp>
        <p:nvCxnSpPr>
          <p:cNvPr id="107" name="Google Shape;107;p19"/>
          <p:cNvCxnSpPr>
            <a:stCxn id="106" idx="3"/>
            <a:endCxn id="98" idx="1"/>
          </p:cNvCxnSpPr>
          <p:nvPr/>
        </p:nvCxnSpPr>
        <p:spPr>
          <a:xfrm>
            <a:off x="6221000" y="1050550"/>
            <a:ext cx="7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820"/>
              <a:t>Focus II</a:t>
            </a:r>
            <a:endParaRPr sz="2820"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l="36433" t="20511" r="2208" b="12848"/>
          <a:stretch/>
        </p:blipFill>
        <p:spPr>
          <a:xfrm>
            <a:off x="0" y="2180424"/>
            <a:ext cx="4849824" cy="296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0"/>
          <p:cNvCxnSpPr>
            <a:stCxn id="115" idx="2"/>
          </p:cNvCxnSpPr>
          <p:nvPr/>
        </p:nvCxnSpPr>
        <p:spPr>
          <a:xfrm>
            <a:off x="1491150" y="1600575"/>
            <a:ext cx="301200" cy="86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20"/>
          <p:cNvSpPr txBox="1"/>
          <p:nvPr/>
        </p:nvSpPr>
        <p:spPr>
          <a:xfrm>
            <a:off x="0" y="1046475"/>
            <a:ext cx="298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Dummy node to represent statistics about a game on a given platform</a:t>
            </a:r>
            <a:endParaRPr sz="1200"/>
          </a:p>
        </p:txBody>
      </p:sp>
      <p:sp>
        <p:nvSpPr>
          <p:cNvPr id="116" name="Google Shape;116;p20"/>
          <p:cNvSpPr txBox="1"/>
          <p:nvPr/>
        </p:nvSpPr>
        <p:spPr>
          <a:xfrm>
            <a:off x="3507200" y="1046475"/>
            <a:ext cx="3464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Dummy node to represent sold units of a given game on a platform and in a region</a:t>
            </a:r>
            <a:endParaRPr sz="1200"/>
          </a:p>
        </p:txBody>
      </p:sp>
      <p:sp>
        <p:nvSpPr>
          <p:cNvPr id="117" name="Google Shape;117;p20"/>
          <p:cNvSpPr txBox="1"/>
          <p:nvPr/>
        </p:nvSpPr>
        <p:spPr>
          <a:xfrm>
            <a:off x="7002325" y="660550"/>
            <a:ext cx="214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unitsSold exactly 1 xsd:float,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so cannot be blank</a:t>
            </a:r>
            <a:endParaRPr sz="12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825" y="1881375"/>
            <a:ext cx="4294173" cy="326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0"/>
          <p:cNvCxnSpPr>
            <a:stCxn id="116" idx="2"/>
          </p:cNvCxnSpPr>
          <p:nvPr/>
        </p:nvCxnSpPr>
        <p:spPr>
          <a:xfrm>
            <a:off x="5239250" y="1600575"/>
            <a:ext cx="977100" cy="5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20"/>
          <p:cNvCxnSpPr>
            <a:stCxn id="117" idx="2"/>
            <a:endCxn id="121" idx="0"/>
          </p:cNvCxnSpPr>
          <p:nvPr/>
        </p:nvCxnSpPr>
        <p:spPr>
          <a:xfrm>
            <a:off x="8073175" y="1214650"/>
            <a:ext cx="250200" cy="62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20"/>
          <p:cNvSpPr/>
          <p:nvPr/>
        </p:nvSpPr>
        <p:spPr>
          <a:xfrm>
            <a:off x="7814175" y="1841300"/>
            <a:ext cx="1018200" cy="152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ctrTitle"/>
          </p:nvPr>
        </p:nvSpPr>
        <p:spPr>
          <a:xfrm>
            <a:off x="311700" y="233600"/>
            <a:ext cx="31923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 sz="2800"/>
              <a:t>Generation of ttl files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547125" y="4927500"/>
            <a:ext cx="8520600" cy="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257175" algn="l" rtl="0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it"/>
              <a:t>Add all data and object properties (sometimes runtime dataframes merge still needed)</a:t>
            </a:r>
            <a:endParaRPr/>
          </a:p>
          <a:p>
            <a:pPr marL="457200" lvl="0" indent="-257175" algn="l" rtl="0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929700" y="821213"/>
            <a:ext cx="7284600" cy="439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</a:rPr>
              <a:t>Load CSV files</a:t>
            </a:r>
            <a:endParaRPr sz="1500"/>
          </a:p>
        </p:txBody>
      </p:sp>
      <p:sp>
        <p:nvSpPr>
          <p:cNvPr id="129" name="Google Shape;129;p21"/>
          <p:cNvSpPr/>
          <p:nvPr/>
        </p:nvSpPr>
        <p:spPr>
          <a:xfrm>
            <a:off x="929725" y="1424725"/>
            <a:ext cx="7284600" cy="552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</a:rPr>
              <a:t>Process initial datasets: remove unused columns and merge some of them</a:t>
            </a:r>
            <a:endParaRPr sz="1500"/>
          </a:p>
        </p:txBody>
      </p:sp>
      <p:sp>
        <p:nvSpPr>
          <p:cNvPr id="130" name="Google Shape;130;p21"/>
          <p:cNvSpPr/>
          <p:nvPr/>
        </p:nvSpPr>
        <p:spPr>
          <a:xfrm>
            <a:off x="929725" y="2151000"/>
            <a:ext cx="7284600" cy="439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2"/>
                </a:solidFill>
              </a:rPr>
              <a:t>Import dataset CSVs into panda dataframes</a:t>
            </a:r>
            <a:endParaRPr sz="1500"/>
          </a:p>
        </p:txBody>
      </p:sp>
      <p:sp>
        <p:nvSpPr>
          <p:cNvPr id="131" name="Google Shape;131;p21"/>
          <p:cNvSpPr/>
          <p:nvPr/>
        </p:nvSpPr>
        <p:spPr>
          <a:xfrm>
            <a:off x="929725" y="2711913"/>
            <a:ext cx="7284600" cy="7641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</a:rPr>
              <a:t>ID creation for each node: Removing blank space and special characters.  </a:t>
            </a:r>
            <a:endParaRPr sz="1500">
              <a:solidFill>
                <a:schemeClr val="dk2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</a:rPr>
              <a:t>Example: “Kiro'o Games” -&gt; “kiro-o-games”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929700" y="3668063"/>
            <a:ext cx="7284600" cy="681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</a:rPr>
              <a:t>Add all data and object properties (sometimes runtime dataframes merge still needed)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52400" y="152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2"/>
              </a:solidFill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929725" y="4488288"/>
            <a:ext cx="7284600" cy="439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2"/>
                </a:solidFill>
              </a:rPr>
              <a:t>Serialize to turtle files, one for each class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Microsoft Office PowerPoint</Application>
  <PresentationFormat>Presentazione su schermo (16:9)</PresentationFormat>
  <Paragraphs>67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How Long To Beat </vt:lpstr>
      <vt:lpstr>Source datasets</vt:lpstr>
      <vt:lpstr>Completion time</vt:lpstr>
      <vt:lpstr>Mixed merging approach</vt:lpstr>
      <vt:lpstr>Entity matching</vt:lpstr>
      <vt:lpstr>Model </vt:lpstr>
      <vt:lpstr>Focus I</vt:lpstr>
      <vt:lpstr>Focus II</vt:lpstr>
      <vt:lpstr>Generation of ttl files</vt:lpstr>
      <vt:lpstr>Query 1 - How many games per platform?</vt:lpstr>
      <vt:lpstr>Query 2 - Do people play the same game the most time on Nintendo Switch or on PC?</vt:lpstr>
      <vt:lpstr>Query 3 - Are the number of games released before 2013 on PC more than the ones released after 2013? </vt:lpstr>
      <vt:lpstr>Query 4 - How many adventure games are released on pc?</vt:lpstr>
      <vt:lpstr>Query 5 - How many copies sold the most appreciated games ?</vt:lpstr>
      <vt:lpstr>Query 6 - How many exclusive games each popular platform has?</vt:lpstr>
      <vt:lpstr>Query 7 - What are the most praised games by the critic?</vt:lpstr>
      <vt:lpstr>Query 8 - How long does it take to beat the most played Pokémon games?</vt:lpstr>
      <vt:lpstr>Total games and correlated data in the graph</vt:lpstr>
      <vt:lpstr>RDF Triples, Nodes, Attributes and Edges in the graph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Long To Beat </dc:title>
  <cp:lastModifiedBy>Sgarbossa Enrico</cp:lastModifiedBy>
  <cp:revision>1</cp:revision>
  <dcterms:modified xsi:type="dcterms:W3CDTF">2022-11-24T16:54:27Z</dcterms:modified>
</cp:coreProperties>
</file>